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AE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394" y="10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5658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476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4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3773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3579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3737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9248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82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29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1663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205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E426F-3743-4D25-9024-1A5716C2AB49}" type="datetimeFigureOut">
              <a:rPr lang="ru-RU" smtClean="0"/>
              <a:pPr/>
              <a:t>05.06.2018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B7852-392A-4CF6-986A-74FF078E1C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481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://s7.directupload.net/images/140204/z47556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ds02.infourok.ru/uploads/ex/04f3/0003fc92-7c8c8114/640/img3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6369" y="596389"/>
            <a:ext cx="8255667" cy="5943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oza.ru/pics/2016/04/08/6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39" r="29255"/>
          <a:stretch/>
        </p:blipFill>
        <p:spPr bwMode="auto">
          <a:xfrm>
            <a:off x="688488" y="1178108"/>
            <a:ext cx="2464143" cy="450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48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9402" y="391886"/>
            <a:ext cx="45957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Гуляй всегда ты во дворе – </a:t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Не бегай на дорогу!</a:t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Площадки есть - там детворе</a:t>
            </a:r>
            <a:b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Для игр места много.</a:t>
            </a:r>
            <a:endParaRPr lang="ru-RU" sz="28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2530" name="Picture 2" descr="http://volno.baranovichi.edu.by/sm_full.aspx?guid=6193"/>
          <p:cNvPicPr>
            <a:picLocks noChangeAspect="1" noChangeArrowheads="1"/>
          </p:cNvPicPr>
          <p:nvPr/>
        </p:nvPicPr>
        <p:blipFill>
          <a:blip r:embed="rId3" cstate="print"/>
          <a:srcRect l="1742" t="1501" r="1287" b="2804"/>
          <a:stretch>
            <a:fillRect/>
          </a:stretch>
        </p:blipFill>
        <p:spPr bwMode="auto">
          <a:xfrm>
            <a:off x="7362702" y="261256"/>
            <a:ext cx="4310742" cy="42074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532" name="Picture 4" descr="http://113.detirkutsk.ru/upload/113/%D0%9F%D0%A3%D0%91%D0%9B%D0%98%D0%A7%D0%9D%D0%AB%D0%99%20%D0%9E%D0%A2%D0%A7%D0%81%D0%A2/%D0%B4%D0%B2%D0%BE%D1%8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5065" y="2363116"/>
            <a:ext cx="4734254" cy="4096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3554" name="Picture 2" descr="http://900igr.net/up/datai/148334/0022-05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6940" y="1936476"/>
            <a:ext cx="4056618" cy="4102126"/>
          </a:xfrm>
          <a:prstGeom prst="rect">
            <a:avLst/>
          </a:prstGeom>
          <a:noFill/>
        </p:spPr>
      </p:pic>
      <p:pic>
        <p:nvPicPr>
          <p:cNvPr id="4" name="Picture 2" descr="http://900igr.net/up/datai/148334/0022-056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255824" y="1959313"/>
            <a:ext cx="3892779" cy="40965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32363" y="157164"/>
            <a:ext cx="7129154" cy="2308324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Бывают иногда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Дороги небольшие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Где перехода нет,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А вы пройти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решили. </a:t>
            </a: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</a:t>
            </a:r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24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Смотри сначала влево,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На право  посмотри.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Машины нету рядом?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 Теперь переходи.  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28604" y="299392"/>
            <a:ext cx="3970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Из автобуса ты вышел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Сзади обходи,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Если хочешь ты дорогу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Сразу перейти.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5602" name="Picture 2" descr="http://900igr.net/up/datai/214702/0007-008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995" y="2066306"/>
            <a:ext cx="4371935" cy="3281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7750628" y="988161"/>
            <a:ext cx="35428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Если ехал ты в  трамвае,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Все наоборот -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Спереди трамвай обходим,</a:t>
            </a:r>
            <a:b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  Смотрим и вперед.</a:t>
            </a:r>
            <a:endParaRPr lang="ru-RU" sz="2400" b="1" dirty="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6" name="Picture 2" descr="http://bezopasnost-detej.ru/images/2013/102-2-bezopasnost-dorozhnogo-dvizheniya-dlya-detej-v-kartinkakh.jpg"/>
          <p:cNvPicPr>
            <a:picLocks noChangeAspect="1" noChangeArrowheads="1"/>
          </p:cNvPicPr>
          <p:nvPr/>
        </p:nvPicPr>
        <p:blipFill>
          <a:blip r:embed="rId4" cstate="print"/>
          <a:srcRect t="12280" b="6583"/>
          <a:stretch>
            <a:fillRect/>
          </a:stretch>
        </p:blipFill>
        <p:spPr bwMode="auto">
          <a:xfrm>
            <a:off x="7144637" y="2909455"/>
            <a:ext cx="4273613" cy="3313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26626" name="Picture 2" descr="http://images.gofreedownload.net/2/cartoon-child-bicycle-race-11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1220" y="234084"/>
            <a:ext cx="5272783" cy="37085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958940" y="320634"/>
            <a:ext cx="44888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На проезжей части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Не катайтесь, дети!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Ни на самокате, ни на велосипеде.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Мчатся по дороге быстрые машины,</a:t>
            </a:r>
          </a:p>
          <a:p>
            <a:pPr algn="ctr"/>
            <a:r>
              <a:rPr lang="ru-RU" sz="2400" b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Там вы попадете прямо к ним под шины.</a:t>
            </a:r>
          </a:p>
          <a:p>
            <a:endParaRPr lang="ru-RU" dirty="0"/>
          </a:p>
        </p:txBody>
      </p:sp>
      <p:pic>
        <p:nvPicPr>
          <p:cNvPr id="26628" name="Picture 4" descr="https://avatars.mds.yandex.net/get-pdb/211794/dcc97d2a-b863-4d81-8f49-1209adcf3eb7/s1200?webp=false"/>
          <p:cNvPicPr>
            <a:picLocks noChangeAspect="1" noChangeArrowheads="1"/>
          </p:cNvPicPr>
          <p:nvPr/>
        </p:nvPicPr>
        <p:blipFill>
          <a:blip r:embed="rId4" cstate="print"/>
          <a:srcRect l="1106" r="1942" b="10010"/>
          <a:stretch>
            <a:fillRect/>
          </a:stretch>
        </p:blipFill>
        <p:spPr bwMode="auto">
          <a:xfrm>
            <a:off x="6402020" y="2743200"/>
            <a:ext cx="5580886" cy="389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44186" y="861674"/>
            <a:ext cx="40534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Если с мамой или с папой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Вы поедете все вместе,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Не забудь, что ты — ребенок,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Должен ехать в детском кресле!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Должен быть ремнем пристегнут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Сам и мама с папой тоже!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Соблюдать все надо строго!</a:t>
            </a:r>
            <a:b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Monotype Corsiva" pitchFamily="66" charset="0"/>
              </a:rPr>
              <a:t>Это, друг, тебе поможет.</a:t>
            </a:r>
            <a:endParaRPr lang="ru-RU" sz="24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27650" name="Picture 2" descr="http://ped-kopilka.ru/upload/blogs2/2016/12/45864_24038eb9fbdb9c6ae2e4c7670b4c9f8e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0089" y="296883"/>
            <a:ext cx="5953125" cy="595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http://s7.directupload.net/images/140204/z47556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FADAE0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12322" y="1506809"/>
            <a:ext cx="36615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Правила дорожные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Детям знать положено!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И не только твердо знать,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Но еще и соблюдать!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Будешь ты умен и смел,</a:t>
            </a:r>
            <a:b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28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Monotype Corsiva" pitchFamily="66" charset="0"/>
              </a:rPr>
              <a:t>А еще здоров и цел!</a:t>
            </a:r>
            <a:endParaRPr lang="ru-RU" sz="28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8674" name="Picture 2" descr="https://achcity.com/images/photos/medium/article243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3401" y="604672"/>
            <a:ext cx="6360690" cy="54992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ds04.infourok.ru/uploads/ex/08b3/000bb4fa-679c034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1999" cy="6858001"/>
          </a:xfrm>
          <a:prstGeom prst="rect">
            <a:avLst/>
          </a:prstGeom>
          <a:noFill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9760" y="641063"/>
            <a:ext cx="3857892" cy="13658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Три глаза есть у светофора.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А ну, запомни их, дружок,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Ходить по улицам, чтоб скоро</a:t>
            </a:r>
            <a: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  <a:t/>
            </a:r>
            <a:br>
              <a:rPr lang="ru-RU" sz="2000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sz="2000" dirty="0">
                <a:solidFill>
                  <a:srgbClr val="C00000"/>
                </a:solidFill>
                <a:latin typeface="Georgia" pitchFamily="18" charset="0"/>
              </a:rPr>
              <a:t>Самостоятельно ты смог.</a:t>
            </a:r>
          </a:p>
        </p:txBody>
      </p:sp>
      <p:pic>
        <p:nvPicPr>
          <p:cNvPr id="2052" name="Picture 4" descr="https://cdn2.arhivurokov.ru/multiurok/html/2017/11/07/s_5a01e9240b13d/img_s734994_0_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85" r="23299"/>
          <a:stretch/>
        </p:blipFill>
        <p:spPr bwMode="auto">
          <a:xfrm>
            <a:off x="1976136" y="1883173"/>
            <a:ext cx="2681141" cy="3888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/>
          <a:srcRect l="15378" t="12613" r="15378" b="9703"/>
          <a:stretch/>
        </p:blipFill>
        <p:spPr>
          <a:xfrm>
            <a:off x="8704414" y="629391"/>
            <a:ext cx="2191195" cy="2458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05154" y="1674421"/>
            <a:ext cx="35982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Чтобы время перехода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Мог ты правильно узнать,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 большого светофора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Надо маленький искать.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Посмотри – </a:t>
            </a:r>
            <a:r>
              <a:rPr lang="ru-RU" sz="2000" dirty="0" err="1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ка</a:t>
            </a: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, у него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Есть два глазика всего: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Если красный свет горит,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Человечек в нем стоит.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Значит, надо переждать,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У дороги постоять.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Светофор свой цвет меняет,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Глаз зеленый зажигает.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Человечек в нем идет – </a:t>
            </a:r>
          </a:p>
          <a:p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  <a:latin typeface="Georgia" pitchFamily="18" charset="0"/>
              </a:rPr>
              <a:t>Все, свободен переход!</a:t>
            </a:r>
            <a:endParaRPr lang="ru-RU" sz="2000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00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ds04.infourok.ru/uploads/ex/08b3/000bb4fa-679c0343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73881" y="4702762"/>
            <a:ext cx="2778825" cy="1068646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  <a:t>Моргает желтый – </a:t>
            </a:r>
          </a:p>
          <a:p>
            <a:pPr algn="ctr"/>
            <a:r>
              <a:rPr lang="ru-RU" sz="1800" dirty="0" smtClean="0">
                <a:solidFill>
                  <a:srgbClr val="FFC000"/>
                </a:solidFill>
                <a:latin typeface="Georgia" pitchFamily="18" charset="0"/>
              </a:rPr>
              <a:t>приготовься</a:t>
            </a:r>
            <a:r>
              <a:rPr lang="ru-RU" sz="1800" dirty="0">
                <a:solidFill>
                  <a:srgbClr val="FFC000"/>
                </a:solidFill>
                <a:latin typeface="Georgia" pitchFamily="18" charset="0"/>
              </a:rPr>
              <a:t>!</a:t>
            </a:r>
            <a:r>
              <a:rPr lang="ru-RU" dirty="0" smtClean="0">
                <a:latin typeface="Georgia" pitchFamily="18" charset="0"/>
              </a:rPr>
              <a:t/>
            </a:r>
            <a:br>
              <a:rPr lang="ru-RU" dirty="0" smtClean="0">
                <a:latin typeface="Georgia" pitchFamily="18" charset="0"/>
              </a:rPr>
            </a:br>
            <a:endParaRPr lang="ru-RU" dirty="0">
              <a:latin typeface="Georgia" pitchFamily="18" charset="0"/>
            </a:endParaRPr>
          </a:p>
        </p:txBody>
      </p:sp>
      <p:pic>
        <p:nvPicPr>
          <p:cNvPr id="5" name="Picture 2" descr="https://openclipart.org/image/2400px/svg_to_png/182934/trafficlight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7573" y="701822"/>
            <a:ext cx="6982691" cy="404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4432" y="4797631"/>
            <a:ext cx="27075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Вот красный глаз… </a:t>
            </a:r>
            <a:endParaRPr lang="ru-RU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Его </a:t>
            </a: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ты бойся!</a:t>
            </a:r>
            <a:br>
              <a:rPr lang="ru-RU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Georgia" pitchFamily="18" charset="0"/>
              </a:rPr>
              <a:t>Когда горит он - нет пути.</a:t>
            </a:r>
            <a:endParaRPr lang="ru-RU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3334" y="4833256"/>
            <a:ext cx="19475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Зеленый </a:t>
            </a:r>
            <a:endParaRPr lang="ru-RU" dirty="0" smtClean="0">
              <a:solidFill>
                <a:srgbClr val="00B050"/>
              </a:solidFill>
              <a:latin typeface="Georgia" pitchFamily="18" charset="0"/>
            </a:endParaRPr>
          </a:p>
          <a:p>
            <a:pPr algn="ctr"/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светится </a:t>
            </a:r>
            <a:r>
              <a:rPr lang="ru-RU" dirty="0" smtClean="0">
                <a:solidFill>
                  <a:srgbClr val="00B050"/>
                </a:solidFill>
                <a:latin typeface="Georgia" pitchFamily="18" charset="0"/>
              </a:rPr>
              <a:t>- иди!</a:t>
            </a:r>
            <a:br>
              <a:rPr lang="ru-RU" dirty="0" smtClean="0">
                <a:solidFill>
                  <a:srgbClr val="00B050"/>
                </a:solidFill>
                <a:latin typeface="Georgia" pitchFamily="18" charset="0"/>
              </a:rPr>
            </a:br>
            <a:endParaRPr lang="ru-RU" dirty="0">
              <a:solidFill>
                <a:srgbClr val="00B05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1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http://s7.directupload.net/images/140204/z47556k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/>
          <a:srcRect l="2729" t="13528" r="2483" b="5268"/>
          <a:stretch/>
        </p:blipFill>
        <p:spPr>
          <a:xfrm>
            <a:off x="501751" y="866897"/>
            <a:ext cx="8525921" cy="54780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9686" y="275036"/>
            <a:ext cx="7779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ДОРОГА И ЕЕ ЧАСТИ</a:t>
            </a:r>
            <a:endParaRPr lang="ru-RU" sz="3200" b="1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4409" y="3252796"/>
            <a:ext cx="90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 Pro Black" panose="02040A02050405020203" pitchFamily="18" charset="0"/>
              </a:rPr>
              <a:t>1</a:t>
            </a:r>
            <a:endParaRPr lang="ru-RU" sz="4000" b="1" dirty="0">
              <a:solidFill>
                <a:srgbClr val="FF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00227" y="1936614"/>
            <a:ext cx="90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 Pro Black" panose="02040A02050405020203" pitchFamily="18" charset="0"/>
              </a:rPr>
              <a:t>2</a:t>
            </a:r>
            <a:endParaRPr lang="ru-RU" sz="4000" b="1" dirty="0">
              <a:solidFill>
                <a:srgbClr val="FF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61522" y="1348417"/>
            <a:ext cx="909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Georgia Pro Black" panose="02040A02050405020203" pitchFamily="18" charset="0"/>
              </a:rPr>
              <a:t>3</a:t>
            </a:r>
            <a:endParaRPr lang="ru-RU" sz="4000" b="1" dirty="0">
              <a:solidFill>
                <a:srgbClr val="FF0000"/>
              </a:solidFill>
              <a:latin typeface="Georgia Pro Black" panose="02040A020504050202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76707" y="847105"/>
            <a:ext cx="2660072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Перекрёсток</a:t>
            </a:r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>
                <a:latin typeface="Georgia" pitchFamily="18" charset="0"/>
              </a:rPr>
              <a:t>— </a:t>
            </a:r>
            <a:r>
              <a:rPr lang="ru-RU" sz="1600" b="1" dirty="0" smtClean="0">
                <a:latin typeface="Georgia" pitchFamily="18" charset="0"/>
              </a:rPr>
              <a:t>это место пересечения</a:t>
            </a:r>
            <a:r>
              <a:rPr lang="ru-RU" sz="1600" b="1" dirty="0">
                <a:latin typeface="Georgia" pitchFamily="18" charset="0"/>
              </a:rPr>
              <a:t>, примыкания или разветвления дорог на одном уровне</a:t>
            </a:r>
            <a:r>
              <a:rPr lang="ru-RU" sz="1600" b="1" dirty="0" smtClean="0">
                <a:latin typeface="Georgia" pitchFamily="18" charset="0"/>
              </a:rPr>
              <a:t>.</a:t>
            </a:r>
          </a:p>
          <a:p>
            <a:pPr marL="342900" indent="-342900"/>
            <a:endParaRPr lang="ru-RU" b="1" dirty="0" smtClean="0"/>
          </a:p>
          <a:p>
            <a:pPr marL="342900" indent="-342900">
              <a:buAutoNum type="arabicPeriod" startAt="2"/>
            </a:pP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Проезжая </a:t>
            </a:r>
            <a:r>
              <a:rPr lang="ru-RU" sz="1600" b="1" dirty="0">
                <a:solidFill>
                  <a:srgbClr val="C00000"/>
                </a:solidFill>
                <a:latin typeface="Georgia" pitchFamily="18" charset="0"/>
              </a:rPr>
              <a:t>часть </a:t>
            </a:r>
            <a:r>
              <a:rPr lang="ru-RU" sz="1600" b="1" dirty="0">
                <a:latin typeface="Georgia" pitchFamily="18" charset="0"/>
              </a:rPr>
              <a:t>– </a:t>
            </a:r>
            <a:r>
              <a:rPr lang="ru-RU" sz="1600" b="1" dirty="0" smtClean="0">
                <a:latin typeface="Georgia" pitchFamily="18" charset="0"/>
              </a:rPr>
              <a:t>   это часть </a:t>
            </a:r>
            <a:r>
              <a:rPr lang="ru-RU" sz="1600" b="1" dirty="0">
                <a:latin typeface="Georgia" pitchFamily="18" charset="0"/>
              </a:rPr>
              <a:t>дороги, </a:t>
            </a:r>
            <a:r>
              <a:rPr lang="ru-RU" sz="1600" b="1" dirty="0" smtClean="0">
                <a:latin typeface="Georgia" pitchFamily="18" charset="0"/>
              </a:rPr>
              <a:t>                  </a:t>
            </a: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предназначенная   </a:t>
            </a: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для </a:t>
            </a:r>
            <a:r>
              <a:rPr lang="ru-RU" sz="1600" b="1" dirty="0">
                <a:latin typeface="Georgia" pitchFamily="18" charset="0"/>
              </a:rPr>
              <a:t>движения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транспорта</a:t>
            </a:r>
            <a:r>
              <a:rPr lang="ru-RU" sz="1600" b="1" dirty="0" smtClean="0">
                <a:latin typeface="Georgia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3. </a:t>
            </a:r>
            <a:r>
              <a:rPr lang="ru-RU" sz="1600" b="1" dirty="0" smtClean="0">
                <a:solidFill>
                  <a:srgbClr val="C00000"/>
                </a:solidFill>
                <a:latin typeface="Georgia" pitchFamily="18" charset="0"/>
              </a:rPr>
              <a:t>  Тротуар </a:t>
            </a:r>
            <a:r>
              <a:rPr lang="ru-RU" sz="1600" b="1" dirty="0">
                <a:latin typeface="Georgia" pitchFamily="18" charset="0"/>
              </a:rPr>
              <a:t>– это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часть дороги</a:t>
            </a:r>
            <a:r>
              <a:rPr lang="ru-RU" sz="1600" b="1" dirty="0">
                <a:latin typeface="Georgia" pitchFamily="18" charset="0"/>
              </a:rPr>
              <a:t>,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предназначенная  </a:t>
            </a: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для </a:t>
            </a:r>
            <a:r>
              <a:rPr lang="ru-RU" sz="1600" b="1" dirty="0">
                <a:latin typeface="Georgia" pitchFamily="18" charset="0"/>
              </a:rPr>
              <a:t>движения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пешеходов </a:t>
            </a:r>
            <a:r>
              <a:rPr lang="ru-RU" sz="1600" b="1" dirty="0">
                <a:latin typeface="Georgia" pitchFamily="18" charset="0"/>
              </a:rPr>
              <a:t>и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примыкающая </a:t>
            </a:r>
            <a:r>
              <a:rPr lang="ru-RU" sz="1600" b="1" dirty="0">
                <a:latin typeface="Georgia" pitchFamily="18" charset="0"/>
              </a:rPr>
              <a:t>к </a:t>
            </a:r>
            <a:endParaRPr lang="ru-RU" sz="1600" b="1" dirty="0" smtClean="0">
              <a:latin typeface="Georgia" pitchFamily="18" charset="0"/>
            </a:endParaRPr>
          </a:p>
          <a:p>
            <a:r>
              <a:rPr lang="ru-RU" sz="1600" b="1" dirty="0" smtClean="0">
                <a:latin typeface="Georgia" pitchFamily="18" charset="0"/>
              </a:rPr>
              <a:t> </a:t>
            </a:r>
            <a:r>
              <a:rPr lang="ru-RU" sz="1600" b="1" dirty="0" smtClean="0">
                <a:latin typeface="Georgia" pitchFamily="18" charset="0"/>
              </a:rPr>
              <a:t>      </a:t>
            </a:r>
            <a:r>
              <a:rPr lang="ru-RU" sz="1600" b="1" dirty="0" smtClean="0">
                <a:latin typeface="Georgia" pitchFamily="18" charset="0"/>
              </a:rPr>
              <a:t>проезжей </a:t>
            </a:r>
            <a:r>
              <a:rPr lang="ru-RU" sz="1600" b="1" dirty="0">
                <a:latin typeface="Georgia" pitchFamily="18" charset="0"/>
              </a:rPr>
              <a:t>части.</a:t>
            </a:r>
          </a:p>
        </p:txBody>
      </p:sp>
    </p:spTree>
    <p:extLst>
      <p:ext uri="{BB962C8B-B14F-4D97-AF65-F5344CB8AC3E}">
        <p14:creationId xmlns:p14="http://schemas.microsoft.com/office/powerpoint/2010/main" xmlns="" val="88800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arhivurokov.ru/kopilka/uploads/user_file_53f4748b609bd/img_user_file_53f4748b609b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35387" y="221674"/>
            <a:ext cx="3932237" cy="1600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Если надо перейти 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Тебе через дорогу,</a:t>
            </a:r>
            <a:b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Georgia" pitchFamily="18" charset="0"/>
              </a:rPr>
              <a:t>С этой целью по пути всегда есть переходы!</a:t>
            </a: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1026" name="Picture 2" descr="http://gamejulia.ru/images/i/znak-peshehod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7407" y="1909067"/>
            <a:ext cx="2743200" cy="333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gamejulia.ru/images/i/podhemniy-pereh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6333" y="2537395"/>
            <a:ext cx="2823153" cy="3387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achalka.com/photo/d/1561-3/nadzemniy+peshehodniy+pereho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7" t="5440" r="21754" b="3908"/>
          <a:stretch/>
        </p:blipFill>
        <p:spPr bwMode="auto">
          <a:xfrm>
            <a:off x="7507905" y="2596772"/>
            <a:ext cx="2715491" cy="321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3426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arhivurokov.ru/kopilka/uploads/user_file_53f4748b609bd/img_user_file_53f4748b609b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42068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7647" y="543402"/>
            <a:ext cx="5522026" cy="587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http://gamejulia.ru/images/i/znak-peshehod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725" y="1594238"/>
            <a:ext cx="3049933" cy="3710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78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kopilka/uploads/user_file_53f4748b609bd/img_user_file_53f4748b609b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42068"/>
          </a:xfrm>
          <a:prstGeom prst="rect">
            <a:avLst/>
          </a:prstGeom>
          <a:noFill/>
        </p:spPr>
      </p:pic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427022" y="547370"/>
            <a:ext cx="5462651" cy="5926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http://gamejulia.ru/images/i/podhemniy-pereho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8790" y="1402198"/>
            <a:ext cx="3245922" cy="3895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551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rhivurokov.ru/kopilka/uploads/user_file_53f4748b609bd/img_user_file_53f4748b609b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7042068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3139"/>
          <a:stretch/>
        </p:blipFill>
        <p:spPr>
          <a:xfrm>
            <a:off x="5438899" y="570426"/>
            <a:ext cx="5535879" cy="58787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6" descr="http://www.nachalka.com/photo/d/1561-3/nadzemniy+peshehodniy+perehod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07" t="5440" r="21754" b="3908"/>
          <a:stretch/>
        </p:blipFill>
        <p:spPr bwMode="auto">
          <a:xfrm>
            <a:off x="1389597" y="1564079"/>
            <a:ext cx="3303136" cy="3909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5221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myslide.ru/documents_4/238ad79528787e52382d8c502075b5ef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Не быть помехой для движения</a:t>
            </a:r>
            <a:b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помогут </a:t>
            </a:r>
            <a:r>
              <a:rPr lang="ru-RU" b="1" dirty="0" smtClean="0">
                <a:solidFill>
                  <a:srgbClr val="C00000"/>
                </a:solidFill>
                <a:latin typeface="Georgia" pitchFamily="18" charset="0"/>
              </a:rPr>
              <a:t>правила такого поведения:</a:t>
            </a:r>
            <a:endParaRPr lang="ru-RU" b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7331" y="1918439"/>
            <a:ext cx="397031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Ходить по улице малыш</a:t>
            </a:r>
            <a:b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Не должен в одиночку,</a:t>
            </a:r>
            <a:b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Идешь, бежишь или стоишь –</a:t>
            </a:r>
            <a:b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i="1" dirty="0" smtClean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Monotype Corsiva" pitchFamily="66" charset="0"/>
              </a:rPr>
              <a:t>Всегда ты за руку держись!</a:t>
            </a:r>
            <a: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i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i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1026" name="Picture 2" descr="https://www.wikihow.com/images_en/thumb/6/64/Teach-Children-Basic-Street-Safety-when-Walking-Step-2.jpg/v4-728px-Teach-Children-Basic-Street-Safety-when-Walking-Step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9193" y="2009961"/>
            <a:ext cx="5284436" cy="3963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8" name="AutoShape 4" descr="https://myslide.ru/documents_4/238ad79528787e52382d8c502075b5ef/img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186</Words>
  <Application>Microsoft Office PowerPoint</Application>
  <PresentationFormat>Произвольный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Если надо перейти  Тебе через дорогу, С этой целью по пути всегда есть переходы!</vt:lpstr>
      <vt:lpstr>Слайд 6</vt:lpstr>
      <vt:lpstr>Слайд 7</vt:lpstr>
      <vt:lpstr>Слайд 8</vt:lpstr>
      <vt:lpstr>Не быть помехой для движения помогут правила такого поведения: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zzz</dc:creator>
  <cp:lastModifiedBy>александр</cp:lastModifiedBy>
  <cp:revision>64</cp:revision>
  <dcterms:created xsi:type="dcterms:W3CDTF">2018-06-05T07:44:13Z</dcterms:created>
  <dcterms:modified xsi:type="dcterms:W3CDTF">2018-06-05T18:24:45Z</dcterms:modified>
</cp:coreProperties>
</file>